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53" r:id="rId4"/>
    <p:sldId id="347" r:id="rId5"/>
    <p:sldId id="326" r:id="rId6"/>
    <p:sldId id="338" r:id="rId7"/>
    <p:sldId id="311" r:id="rId8"/>
    <p:sldId id="354" r:id="rId9"/>
    <p:sldId id="325" r:id="rId10"/>
    <p:sldId id="323" r:id="rId11"/>
    <p:sldId id="356" r:id="rId12"/>
    <p:sldId id="358" r:id="rId13"/>
    <p:sldId id="359" r:id="rId14"/>
    <p:sldId id="357" r:id="rId15"/>
    <p:sldId id="34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81" y="533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6A8C094-CB00-443F-856E-6111688E7E7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567065"/>
            <a:ext cx="12192000" cy="329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FACD69-BCC8-4A51-928A-A8276889CAEF}"/>
              </a:ext>
            </a:extLst>
          </p:cNvPr>
          <p:cNvSpPr/>
          <p:nvPr userDrawn="1"/>
        </p:nvSpPr>
        <p:spPr>
          <a:xfrm>
            <a:off x="0" y="3463090"/>
            <a:ext cx="121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C6B0DFC-1039-495D-8F3C-E6DB8A677F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1437342-4AAD-4065-B021-432B3D8C68CF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3" name="Rounded Rectangle 41">
              <a:extLst>
                <a:ext uri="{FF2B5EF4-FFF2-40B4-BE49-F238E27FC236}">
                  <a16:creationId xmlns:a16="http://schemas.microsoft.com/office/drawing/2014/main" id="{1AC72540-6991-4FC9-92BE-D47A729E2BD3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850DCCD1-8058-42A2-8AF2-D626EF7C1F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F78D6D5-0F49-435F-9F3F-92FCB5A33A8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44">
                <a:extLst>
                  <a:ext uri="{FF2B5EF4-FFF2-40B4-BE49-F238E27FC236}">
                    <a16:creationId xmlns:a16="http://schemas.microsoft.com/office/drawing/2014/main" id="{2D17DFFD-2B67-40BF-BD4E-AD2EA621D11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45">
                <a:extLst>
                  <a:ext uri="{FF2B5EF4-FFF2-40B4-BE49-F238E27FC236}">
                    <a16:creationId xmlns:a16="http://schemas.microsoft.com/office/drawing/2014/main" id="{213E1FA9-E935-4A7B-99D8-21599EC0640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791A255F-72F6-471A-A665-C6F43C16B348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16EDA227-0DEF-4F3E-B4C0-6E0411B6737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776C8-7281-4534-8A06-6A087A56BD54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C7EC6806-DC3F-4279-AB0E-702DB65522A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44">
                <a:extLst>
                  <a:ext uri="{FF2B5EF4-FFF2-40B4-BE49-F238E27FC236}">
                    <a16:creationId xmlns:a16="http://schemas.microsoft.com/office/drawing/2014/main" id="{F0BC878E-0393-4F8A-847E-1FFF2B3A6F8C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45">
                <a:extLst>
                  <a:ext uri="{FF2B5EF4-FFF2-40B4-BE49-F238E27FC236}">
                    <a16:creationId xmlns:a16="http://schemas.microsoft.com/office/drawing/2014/main" id="{AF68E93E-B3A4-4FB4-8136-E2AF9E8E900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5A0A981-BFFD-478C-BE78-EF62DFC20D4A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5301B2B1-E6B2-4CAA-90B5-32945916C4E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98E8AE6E-9F27-49BA-BF78-FD704211F7DE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C658463-591E-4133-90A9-DC8E327A9D8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8" name="Oval 44">
                <a:extLst>
                  <a:ext uri="{FF2B5EF4-FFF2-40B4-BE49-F238E27FC236}">
                    <a16:creationId xmlns:a16="http://schemas.microsoft.com/office/drawing/2014/main" id="{247AB6D7-90B0-4608-B64A-7506BBD662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45">
                <a:extLst>
                  <a:ext uri="{FF2B5EF4-FFF2-40B4-BE49-F238E27FC236}">
                    <a16:creationId xmlns:a16="http://schemas.microsoft.com/office/drawing/2014/main" id="{4E7F4089-60C9-4EC1-B17C-C3CE5A555D7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E8E9D92-4CE1-47D2-A809-9E8B6FB57C7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88106A-2CF3-48D0-9AA0-96C3A18A94C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658D9AD7-4610-4974-9F90-635DC1891B8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38004867-5566-4A48-8987-60D94ADF1FA2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FB060-C4E2-4B67-AE6B-A21032F70DA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708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D053A10-5BCF-4B0A-81B6-7659F3B13A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8918BA6-5866-4567-84E9-754B61F3D1B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72749-C880-48DE-80E3-21B3B7C1BB1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F8990-F6EC-4C2E-B65A-729967260F1B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534EC4-50E0-4908-9103-968D3764391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D152EA-393E-40E6-A577-EBDC7E02C6E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E41396-59B7-4111-B9F1-16C71A955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4937534-CC74-470C-BA81-D58C912DA6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5D12A6-B9D5-48C2-B915-9AC7DA37CC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A481-CCF4-48A2-8170-4589385879F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62AE34-3846-4C77-B676-BF63303B27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C76E991-D98B-4424-8898-AB98CF5E82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FDEFA-6525-40B5-BC77-DF37CB758BD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D492AC-8BDF-4901-BF8A-657BD00CE6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4DD40-A334-4331-9A64-1579C194CA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634782-405F-42A3-951D-11363B20EE6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11FB5D1-6034-4D83-A029-B1D1606432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8453" y="2011350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91F5BA-6D8E-4BF0-B672-70F38251D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/>
        </p:nvSpPr>
        <p:spPr>
          <a:xfrm>
            <a:off x="1140497" y="769390"/>
            <a:ext cx="406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It Business </a:t>
            </a:r>
            <a:r>
              <a:rPr lang="fr-FR" sz="2400" b="1" dirty="0" err="1">
                <a:solidFill>
                  <a:schemeClr val="bg1"/>
                </a:solidFill>
              </a:rPr>
              <a:t>School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19" name="Picture 2" descr="ITBS - IT Business School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8079"/>
            <a:ext cx="1160585" cy="116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52399" y="6222322"/>
            <a:ext cx="2719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45795">
              <a:spcAft>
                <a:spcPts val="0"/>
              </a:spcAft>
            </a:pPr>
            <a:r>
              <a:rPr lang="en-US" sz="2400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2021/2022</a:t>
            </a:r>
            <a:endParaRPr lang="en-GB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2718926"/>
            <a:ext cx="11820623" cy="10772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 smtClean="0"/>
              <a:t>Projet :</a:t>
            </a:r>
          </a:p>
          <a:p>
            <a:pPr algn="ctr"/>
            <a:r>
              <a:rPr lang="fr-FR" sz="3200" b="1" dirty="0"/>
              <a:t> </a:t>
            </a:r>
            <a:r>
              <a:rPr lang="fr-FR" sz="3200" b="1" dirty="0" smtClean="0"/>
              <a:t>Cotton Plant </a:t>
            </a:r>
            <a:r>
              <a:rPr lang="fr-FR" sz="3200" b="1" dirty="0" err="1" smtClean="0"/>
              <a:t>Disease</a:t>
            </a:r>
            <a:r>
              <a:rPr lang="fr-FR" sz="3200" b="1" dirty="0"/>
              <a:t> </a:t>
            </a:r>
            <a:r>
              <a:rPr lang="fr-FR" sz="3200" b="1" dirty="0" smtClean="0"/>
              <a:t>Classification</a:t>
            </a:r>
            <a:endParaRPr lang="fr-FR" sz="3200" b="1" dirty="0"/>
          </a:p>
        </p:txBody>
      </p:sp>
      <p:sp>
        <p:nvSpPr>
          <p:cNvPr id="22" name="Rectangle 21"/>
          <p:cNvSpPr/>
          <p:nvPr/>
        </p:nvSpPr>
        <p:spPr>
          <a:xfrm>
            <a:off x="9204960" y="5284015"/>
            <a:ext cx="2987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Créé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par: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El </a:t>
            </a:r>
            <a:r>
              <a:rPr lang="en-GB" b="1" dirty="0" err="1">
                <a:solidFill>
                  <a:schemeClr val="bg1"/>
                </a:solidFill>
              </a:rPr>
              <a:t>Horry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Selim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r>
              <a:rPr lang="en-GB" b="1" dirty="0" smtClean="0">
                <a:solidFill>
                  <a:schemeClr val="bg1"/>
                </a:solidFill>
              </a:rPr>
              <a:t>et</a:t>
            </a:r>
            <a:br>
              <a:rPr lang="en-GB" b="1" dirty="0" smtClean="0">
                <a:solidFill>
                  <a:schemeClr val="bg1"/>
                </a:solidFill>
              </a:rPr>
            </a:br>
            <a:r>
              <a:rPr lang="en-GB" b="1" dirty="0" smtClean="0">
                <a:solidFill>
                  <a:schemeClr val="bg1"/>
                </a:solidFill>
              </a:rPr>
              <a:t>Ben </a:t>
            </a:r>
            <a:r>
              <a:rPr lang="en-GB" b="1" dirty="0" err="1">
                <a:solidFill>
                  <a:schemeClr val="bg1"/>
                </a:solidFill>
              </a:rPr>
              <a:t>Hadj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Kacem</a:t>
            </a:r>
            <a:r>
              <a:rPr lang="en-GB" b="1" dirty="0">
                <a:solidFill>
                  <a:schemeClr val="bg1"/>
                </a:solidFill>
              </a:rPr>
              <a:t> Souha</a:t>
            </a:r>
            <a:r>
              <a:rPr lang="en-GB" b="1" dirty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44266" y="4216914"/>
            <a:ext cx="3132089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 smtClean="0">
                <a:ea typeface="Times New Roman" panose="02020603050405020304" pitchFamily="18" charset="0"/>
              </a:rPr>
              <a:t>Encadré par </a:t>
            </a:r>
            <a:r>
              <a:rPr lang="fr-FR" sz="2800" b="1" dirty="0">
                <a:ea typeface="Times New Roman" panose="02020603050405020304" pitchFamily="18" charset="0"/>
              </a:rPr>
              <a:t/>
            </a:r>
            <a:br>
              <a:rPr lang="fr-FR" sz="2800" b="1" dirty="0">
                <a:ea typeface="Times New Roman" panose="02020603050405020304" pitchFamily="18" charset="0"/>
              </a:rPr>
            </a:br>
            <a:r>
              <a:rPr lang="fr-FR" b="1" dirty="0" smtClean="0">
                <a:ea typeface="Times New Roman" panose="02020603050405020304" pitchFamily="18" charset="0"/>
              </a:rPr>
              <a:t>Mr</a:t>
            </a:r>
            <a:r>
              <a:rPr lang="fr-FR" b="1" dirty="0" smtClean="0">
                <a:ea typeface="Calibri" panose="020F0502020204030204" pitchFamily="34" charset="0"/>
              </a:rPr>
              <a:t> </a:t>
            </a:r>
            <a:r>
              <a:rPr lang="fr-FR" b="1" dirty="0" smtClean="0">
                <a:ea typeface="Calibri" panose="020F0502020204030204" pitchFamily="34" charset="0"/>
              </a:rPr>
              <a:t>Ben Taleb Ahmed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123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06112" y="132357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Deploiement</a:t>
            </a:r>
            <a:endParaRPr 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441549E-A035-4885-9ADE-9E2CDD74C71B}"/>
              </a:ext>
            </a:extLst>
          </p:cNvPr>
          <p:cNvGrpSpPr/>
          <p:nvPr/>
        </p:nvGrpSpPr>
        <p:grpSpPr>
          <a:xfrm>
            <a:off x="1942693" y="2851598"/>
            <a:ext cx="8271781" cy="1720210"/>
            <a:chOff x="-899081" y="2036492"/>
            <a:chExt cx="8271781" cy="1720210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84659965-9182-4DA7-907B-5E021DBF7A24}"/>
                </a:ext>
              </a:extLst>
            </p:cNvPr>
            <p:cNvSpPr/>
            <p:nvPr/>
          </p:nvSpPr>
          <p:spPr>
            <a:xfrm>
              <a:off x="439080" y="2036492"/>
              <a:ext cx="1718596" cy="1718597"/>
            </a:xfrm>
            <a:prstGeom prst="ellipse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CBA7E52D-44D3-45A3-BD68-6054DC3287C3}"/>
                </a:ext>
              </a:extLst>
            </p:cNvPr>
            <p:cNvSpPr/>
            <p:nvPr/>
          </p:nvSpPr>
          <p:spPr>
            <a:xfrm>
              <a:off x="1742836" y="2038105"/>
              <a:ext cx="1718596" cy="171859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65BAF232-D4A7-4FC3-A395-6C0BC2E29E46}"/>
                </a:ext>
              </a:extLst>
            </p:cNvPr>
            <p:cNvSpPr/>
            <p:nvPr/>
          </p:nvSpPr>
          <p:spPr>
            <a:xfrm>
              <a:off x="3046592" y="2038105"/>
              <a:ext cx="1718596" cy="171859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FE656924-1F3F-4BA6-AB9B-53FFED243605}"/>
                </a:ext>
              </a:extLst>
            </p:cNvPr>
            <p:cNvSpPr/>
            <p:nvPr/>
          </p:nvSpPr>
          <p:spPr>
            <a:xfrm>
              <a:off x="4350348" y="2038105"/>
              <a:ext cx="1718596" cy="171859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1A876D77-2554-46EC-8D8B-64A1D9D6D21D}"/>
                </a:ext>
              </a:extLst>
            </p:cNvPr>
            <p:cNvSpPr/>
            <p:nvPr/>
          </p:nvSpPr>
          <p:spPr>
            <a:xfrm>
              <a:off x="5654104" y="2038105"/>
              <a:ext cx="1718596" cy="171859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D6D674BE-02EB-4C78-8F9E-FAE29FE75692}"/>
                </a:ext>
              </a:extLst>
            </p:cNvPr>
            <p:cNvSpPr/>
            <p:nvPr/>
          </p:nvSpPr>
          <p:spPr>
            <a:xfrm>
              <a:off x="-899081" y="2037298"/>
              <a:ext cx="1718596" cy="1718597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6" name="Picture 8" descr="Amazon Web Services (@awscloud) / Twitter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81" y="3157862"/>
            <a:ext cx="1106066" cy="11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Top AWS EC2 (2022) Interview Questions | JavaInU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t="427" r="-523" b="31575"/>
          <a:stretch/>
        </p:blipFill>
        <p:spPr bwMode="auto">
          <a:xfrm>
            <a:off x="3600224" y="3227258"/>
            <a:ext cx="995129" cy="9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Laravel Valet for Ubuntu Linux | Laravel News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3" t="12482" r="37531" b="41386"/>
          <a:stretch/>
        </p:blipFill>
        <p:spPr bwMode="auto">
          <a:xfrm>
            <a:off x="4935434" y="3227038"/>
            <a:ext cx="998670" cy="9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82" y="3157862"/>
            <a:ext cx="1074703" cy="107470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/>
          <a:srcRect l="11462" t="25023" r="55581" b="22644"/>
          <a:stretch/>
        </p:blipFill>
        <p:spPr>
          <a:xfrm>
            <a:off x="6264429" y="3282688"/>
            <a:ext cx="961847" cy="98124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017" y="3048060"/>
            <a:ext cx="1325670" cy="132567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1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éo sans titre ‐ Réalisée avec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348" y="607644"/>
            <a:ext cx="9753600" cy="54864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6FF6F0-9194-489B-93A4-868092EF980F}"/>
              </a:ext>
            </a:extLst>
          </p:cNvPr>
          <p:cNvSpPr/>
          <p:nvPr/>
        </p:nvSpPr>
        <p:spPr>
          <a:xfrm>
            <a:off x="527004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871016-D68E-49AE-89D0-CB97543F825B}"/>
              </a:ext>
            </a:extLst>
          </p:cNvPr>
          <p:cNvSpPr txBox="1"/>
          <p:nvPr/>
        </p:nvSpPr>
        <p:spPr>
          <a:xfrm>
            <a:off x="732997" y="494052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45029" y="1680754"/>
            <a:ext cx="6905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b="1" dirty="0"/>
              <a:t>La réalisation de ce projet nous a permis de se confronter à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contraintes de temps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 contraintes de qualité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contraintes de technologie</a:t>
            </a:r>
          </a:p>
          <a:p>
            <a:pPr lvl="0"/>
            <a:r>
              <a:rPr lang="fr-FR" b="1" dirty="0"/>
              <a:t> ça nous a permis d’apprendre de nouvelles connaissances aussi bien dans le domaine informatique que sur le plan humain.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1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DE5B1BB3-E933-4C88-B28A-4458CE2B8B3A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C7EDA-A11B-4A6C-8181-84EC10F2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18" y="2576545"/>
            <a:ext cx="1162438" cy="170491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307840" y="2531810"/>
            <a:ext cx="519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Merci Pour Votre Attention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31521" y="87101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9905C-B298-451E-BB45-9DDA9B12EFBA}"/>
              </a:ext>
            </a:extLst>
          </p:cNvPr>
          <p:cNvGrpSpPr/>
          <p:nvPr/>
        </p:nvGrpSpPr>
        <p:grpSpPr>
          <a:xfrm>
            <a:off x="3483778" y="5317781"/>
            <a:ext cx="6554378" cy="731520"/>
            <a:chOff x="1031377" y="5265096"/>
            <a:chExt cx="6353491" cy="7315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517A05-DD79-47D3-8590-C2F935488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5265096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2C5B-7205-46F3-92B5-65642B73F356}"/>
                </a:ext>
              </a:extLst>
            </p:cNvPr>
            <p:cNvSpPr txBox="1"/>
            <p:nvPr/>
          </p:nvSpPr>
          <p:spPr>
            <a:xfrm>
              <a:off x="1058633" y="534436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1F88B-33E0-4198-9CB9-790067FEB643}"/>
                </a:ext>
              </a:extLst>
            </p:cNvPr>
            <p:cNvSpPr txBox="1"/>
            <p:nvPr/>
          </p:nvSpPr>
          <p:spPr>
            <a:xfrm>
              <a:off x="1919076" y="5457189"/>
              <a:ext cx="54657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Réalisation</a:t>
              </a:r>
              <a:r>
                <a:rPr lang="en-GB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6670176" y="1502733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6697432" y="1581997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7557875" y="1694826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Environnement</a:t>
            </a:r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6670176" y="3122098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6697432" y="3201362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7557875" y="3314191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Deploiment</a:t>
            </a:r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6670176" y="4847025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6697432" y="4926289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7557875" y="5039118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Conclusion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02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1FD0B405-D456-45C1-AE2C-62CA410EBCDA}"/>
              </a:ext>
            </a:extLst>
          </p:cNvPr>
          <p:cNvSpPr>
            <a:spLocks noChangeAspect="1"/>
          </p:cNvSpPr>
          <p:nvPr/>
        </p:nvSpPr>
        <p:spPr>
          <a:xfrm>
            <a:off x="3451288" y="735971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EEC6711-1784-41AF-B752-322BD9DED904}"/>
              </a:ext>
            </a:extLst>
          </p:cNvPr>
          <p:cNvSpPr txBox="1"/>
          <p:nvPr/>
        </p:nvSpPr>
        <p:spPr>
          <a:xfrm>
            <a:off x="3465355" y="799806"/>
            <a:ext cx="703386" cy="6038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EFB4EC09-22C7-4D92-B329-36AAFC26D4DC}"/>
              </a:ext>
            </a:extLst>
          </p:cNvPr>
          <p:cNvSpPr txBox="1"/>
          <p:nvPr/>
        </p:nvSpPr>
        <p:spPr>
          <a:xfrm>
            <a:off x="4338987" y="928064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Transfer Learning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Oval 6">
            <a:extLst>
              <a:ext uri="{FF2B5EF4-FFF2-40B4-BE49-F238E27FC236}">
                <a16:creationId xmlns:a16="http://schemas.microsoft.com/office/drawing/2014/main" id="{16EFDFA9-41E7-4D74-82AC-05168E3280FB}"/>
              </a:ext>
            </a:extLst>
          </p:cNvPr>
          <p:cNvSpPr>
            <a:spLocks noChangeAspect="1"/>
          </p:cNvSpPr>
          <p:nvPr/>
        </p:nvSpPr>
        <p:spPr>
          <a:xfrm>
            <a:off x="3456522" y="2249051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DFDF9449-3585-4495-9802-D20D1D4680D3}"/>
              </a:ext>
            </a:extLst>
          </p:cNvPr>
          <p:cNvSpPr txBox="1"/>
          <p:nvPr/>
        </p:nvSpPr>
        <p:spPr>
          <a:xfrm>
            <a:off x="3483778" y="2330746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261927F0-7EFB-4EFB-9935-45442B0E7CE4}"/>
              </a:ext>
            </a:extLst>
          </p:cNvPr>
          <p:cNvSpPr txBox="1"/>
          <p:nvPr/>
        </p:nvSpPr>
        <p:spPr>
          <a:xfrm>
            <a:off x="4344221" y="2441144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Architecture </a:t>
            </a:r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Densenet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DB9003E6-D5FA-493C-922E-2ACBE88C1441}"/>
              </a:ext>
            </a:extLst>
          </p:cNvPr>
          <p:cNvSpPr>
            <a:spLocks noChangeAspect="1"/>
          </p:cNvSpPr>
          <p:nvPr/>
        </p:nvSpPr>
        <p:spPr>
          <a:xfrm>
            <a:off x="3483778" y="3804701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91026E0C-B9D3-4EF7-B6A5-F2B23BDB6CC1}"/>
              </a:ext>
            </a:extLst>
          </p:cNvPr>
          <p:cNvSpPr txBox="1"/>
          <p:nvPr/>
        </p:nvSpPr>
        <p:spPr>
          <a:xfrm>
            <a:off x="3511034" y="3885181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FBF56A36-B029-437D-A868-2A9AA05B4F40}"/>
              </a:ext>
            </a:extLst>
          </p:cNvPr>
          <p:cNvSpPr txBox="1"/>
          <p:nvPr/>
        </p:nvSpPr>
        <p:spPr>
          <a:xfrm>
            <a:off x="4371477" y="3996794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Dataset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  <p:bldP spid="37" grpId="0"/>
      <p:bldP spid="27" grpId="0" animBg="1"/>
      <p:bldP spid="28" grpId="0"/>
      <p:bldP spid="38" grpId="0"/>
      <p:bldP spid="39" grpId="0" animBg="1"/>
      <p:bldP spid="40" grpId="0"/>
      <p:bldP spid="41" grpId="0"/>
      <p:bldP spid="44" grpId="0" animBg="1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5F06-2D66-4A52-A579-A7EC60355FA5}"/>
              </a:ext>
            </a:extLst>
          </p:cNvPr>
          <p:cNvSpPr txBox="1"/>
          <p:nvPr/>
        </p:nvSpPr>
        <p:spPr>
          <a:xfrm>
            <a:off x="5046529" y="4468702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4"/>
                </a:solidFill>
                <a:cs typeface="Arial" pitchFamily="34" charset="0"/>
              </a:rPr>
              <a:t>Quoi et </a:t>
            </a:r>
            <a:r>
              <a:rPr lang="en-US" altLang="ko-KR" sz="2800" b="1" dirty="0" err="1" smtClean="0">
                <a:solidFill>
                  <a:schemeClr val="accent4"/>
                </a:solidFill>
                <a:cs typeface="Arial" pitchFamily="34" charset="0"/>
              </a:rPr>
              <a:t>Pourquoi</a:t>
            </a:r>
            <a:r>
              <a:rPr lang="en-US" altLang="ko-KR" sz="2800" b="1" dirty="0" smtClean="0">
                <a:solidFill>
                  <a:schemeClr val="accent4"/>
                </a:solidFill>
                <a:cs typeface="Arial" pitchFamily="34" charset="0"/>
              </a:rPr>
              <a:t> ..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363AB-D6B7-4468-AD76-818E75D70B68}"/>
              </a:ext>
            </a:extLst>
          </p:cNvPr>
          <p:cNvSpPr txBox="1"/>
          <p:nvPr/>
        </p:nvSpPr>
        <p:spPr>
          <a:xfrm>
            <a:off x="5922092" y="3664695"/>
            <a:ext cx="589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err="1" smtClean="0"/>
              <a:t>Source:medium.com</a:t>
            </a:r>
            <a:endParaRPr lang="ko-KR" altLang="en-US" sz="11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12C2E-F774-4BAA-831F-09217B594C06}"/>
              </a:ext>
            </a:extLst>
          </p:cNvPr>
          <p:cNvSpPr txBox="1"/>
          <p:nvPr/>
        </p:nvSpPr>
        <p:spPr>
          <a:xfrm>
            <a:off x="5046529" y="5011848"/>
            <a:ext cx="5890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Transfer </a:t>
            </a:r>
            <a:r>
              <a:rPr lang="fr-FR" sz="1600" dirty="0" err="1"/>
              <a:t>learning</a:t>
            </a:r>
            <a:r>
              <a:rPr lang="fr-FR" sz="1600" dirty="0"/>
              <a:t> est une méthode </a:t>
            </a:r>
            <a:r>
              <a:rPr lang="fr-FR" sz="1600" dirty="0" smtClean="0"/>
              <a:t>d'apprentissage </a:t>
            </a:r>
            <a:r>
              <a:rPr lang="fr-FR" sz="1600" dirty="0"/>
              <a:t>où </a:t>
            </a:r>
            <a:r>
              <a:rPr lang="fr-FR" sz="1600" dirty="0" smtClean="0"/>
              <a:t>un </a:t>
            </a:r>
            <a:r>
              <a:rPr lang="fr-FR" sz="1600" dirty="0" err="1" smtClean="0"/>
              <a:t>pre-trained</a:t>
            </a:r>
            <a:r>
              <a:rPr lang="fr-FR" sz="1600" dirty="0" smtClean="0"/>
              <a:t> </a:t>
            </a:r>
            <a:r>
              <a:rPr lang="fr-FR" sz="1600" dirty="0"/>
              <a:t>modèle développé pour une tâche est réutilisé comme point de départ pour un modèle sur une deuxième </a:t>
            </a:r>
            <a:r>
              <a:rPr lang="fr-FR" sz="1600" dirty="0" smtClean="0"/>
              <a:t>tâche pour </a:t>
            </a:r>
            <a:r>
              <a:rPr lang="fr-FR" sz="1600" dirty="0" err="1" smtClean="0"/>
              <a:t>resoudre</a:t>
            </a:r>
            <a:r>
              <a:rPr lang="fr-FR" sz="1600" dirty="0" smtClean="0"/>
              <a:t> le problème des petite </a:t>
            </a:r>
            <a:r>
              <a:rPr lang="fr-FR" sz="1600" dirty="0" err="1" smtClean="0"/>
              <a:t>datasets</a:t>
            </a:r>
            <a:r>
              <a:rPr lang="fr-FR" sz="1600" dirty="0" smtClean="0"/>
              <a:t> 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A5607-7240-4C32-91CF-AF1E44D2E1D1}"/>
              </a:ext>
            </a:extLst>
          </p:cNvPr>
          <p:cNvSpPr txBox="1"/>
          <p:nvPr/>
        </p:nvSpPr>
        <p:spPr>
          <a:xfrm>
            <a:off x="616449" y="4929889"/>
            <a:ext cx="373979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spc="-15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TRANSFER</a:t>
            </a:r>
            <a:endParaRPr lang="en-US" altLang="ko-KR" sz="4400" b="1" spc="-15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A0B67-CE8C-41D5-AE91-382DF0ACACAF}"/>
              </a:ext>
            </a:extLst>
          </p:cNvPr>
          <p:cNvSpPr txBox="1"/>
          <p:nvPr/>
        </p:nvSpPr>
        <p:spPr>
          <a:xfrm>
            <a:off x="616449" y="5893199"/>
            <a:ext cx="37397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accent2"/>
                </a:solidFill>
                <a:cs typeface="Arial" pitchFamily="34" charset="0"/>
              </a:rPr>
              <a:t>LEARNING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15" name="Image 14" descr="https://miro.medium.com/max/1400/0*pugzCxi21bHQnvPJ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8"/>
          <a:stretch/>
        </p:blipFill>
        <p:spPr bwMode="auto">
          <a:xfrm>
            <a:off x="4724633" y="264611"/>
            <a:ext cx="6685438" cy="306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3C8D7799-0FAD-45BD-BAD6-9F63E3FB1C8A}"/>
              </a:ext>
            </a:extLst>
          </p:cNvPr>
          <p:cNvSpPr/>
          <p:nvPr/>
        </p:nvSpPr>
        <p:spPr>
          <a:xfrm>
            <a:off x="6901885" y="1348962"/>
            <a:ext cx="4743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DenseNet</a:t>
            </a:r>
            <a:r>
              <a:rPr lang="fr-FR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été développé spécifiquement pour améliorer la précision diminuée </a:t>
            </a:r>
            <a:r>
              <a:rPr lang="fr-F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dans </a:t>
            </a:r>
            <a:r>
              <a:rPr lang="fr-FR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réseaux de neurones de haut niveau. </a:t>
            </a:r>
            <a:r>
              <a:rPr lang="fr-F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(À cause du </a:t>
            </a:r>
            <a:r>
              <a:rPr lang="fr-FR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chemin plus long entre la couche d'entrée et la couche de sortie, l'information disparaît avant d'atteindre sa </a:t>
            </a:r>
            <a:r>
              <a:rPr lang="fr-F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destination)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1029-E061-4804-AF42-343705CF3108}"/>
              </a:ext>
            </a:extLst>
          </p:cNvPr>
          <p:cNvSpPr txBox="1"/>
          <p:nvPr/>
        </p:nvSpPr>
        <p:spPr>
          <a:xfrm>
            <a:off x="7811589" y="4910986"/>
            <a:ext cx="410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Source: G. Huang, Z. Liu and L. van der </a:t>
            </a:r>
            <a:r>
              <a:rPr lang="en-GB" sz="1200" dirty="0" err="1"/>
              <a:t>Maaten</a:t>
            </a:r>
            <a:r>
              <a:rPr lang="en-GB" sz="1200" dirty="0"/>
              <a:t>, “Densely Connected Convolutional Networks,” 2018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C56AFA7A-B846-49E5-B645-6054CE7DD6C2}"/>
              </a:ext>
            </a:extLst>
          </p:cNvPr>
          <p:cNvSpPr/>
          <p:nvPr/>
        </p:nvSpPr>
        <p:spPr>
          <a:xfrm>
            <a:off x="148046" y="1025797"/>
            <a:ext cx="5721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Architecture DenseNet-121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D9FC4-1BEC-4AFC-8BB2-74ECCB621B36}"/>
              </a:ext>
            </a:extLst>
          </p:cNvPr>
          <p:cNvSpPr txBox="1"/>
          <p:nvPr/>
        </p:nvSpPr>
        <p:spPr>
          <a:xfrm>
            <a:off x="0" y="4277941"/>
            <a:ext cx="4528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Entrainer un CNN 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Pour 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classifier 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notre </a:t>
            </a:r>
            <a:r>
              <a:rPr lang="fr-FR" altLang="ko-KR" sz="1600" dirty="0" err="1">
                <a:solidFill>
                  <a:schemeClr val="bg1"/>
                </a:solidFill>
                <a:cs typeface="Arial" pitchFamily="34" charset="0"/>
              </a:rPr>
              <a:t>dataset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 du plante du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cotonnier  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avec l’architecture DenseNet121 l’objectif est d’appliquer le 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Transfer  Learning de </a:t>
            </a:r>
            <a:r>
              <a:rPr lang="fr-FR" altLang="ko-KR" sz="1600" dirty="0" err="1" smtClean="0">
                <a:solidFill>
                  <a:schemeClr val="bg1"/>
                </a:solidFill>
                <a:cs typeface="Arial" pitchFamily="34" charset="0"/>
              </a:rPr>
              <a:t>pretrained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  DenseNet121 avec </a:t>
            </a:r>
            <a:r>
              <a:rPr lang="fr-FR" altLang="ko-KR" sz="1600" dirty="0" err="1" smtClean="0">
                <a:solidFill>
                  <a:schemeClr val="bg1"/>
                </a:solidFill>
                <a:cs typeface="Arial" pitchFamily="34" charset="0"/>
              </a:rPr>
              <a:t>Imagenet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 (Avec 150 Go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Il 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contient 1 281 167 images </a:t>
            </a:r>
            <a:r>
              <a:rPr lang="fr-FR" altLang="ko-KR" sz="1600" dirty="0" smtClean="0">
                <a:solidFill>
                  <a:schemeClr val="bg1"/>
                </a:solidFill>
                <a:cs typeface="Arial" pitchFamily="34" charset="0"/>
              </a:rPr>
              <a:t>) </a:t>
            </a:r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à un model adapté à notre besoin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/>
          <a:srcRect b="49454"/>
          <a:stretch/>
        </p:blipFill>
        <p:spPr>
          <a:xfrm>
            <a:off x="4632324" y="2901002"/>
            <a:ext cx="7559676" cy="193527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AC1E0-B908-491F-87D3-9393026157BF}"/>
              </a:ext>
            </a:extLst>
          </p:cNvPr>
          <p:cNvSpPr txBox="1"/>
          <p:nvPr/>
        </p:nvSpPr>
        <p:spPr>
          <a:xfrm>
            <a:off x="3916019" y="2127774"/>
            <a:ext cx="484977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Chaque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image a une taille de 694x694 pixels au format JPG. Voici les exemples d'images de l'ensemble de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données.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5FE14-4F51-467C-B935-D0889FAE1BFA}"/>
              </a:ext>
            </a:extLst>
          </p:cNvPr>
          <p:cNvSpPr txBox="1"/>
          <p:nvPr/>
        </p:nvSpPr>
        <p:spPr>
          <a:xfrm>
            <a:off x="230208" y="388667"/>
            <a:ext cx="368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Dataset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83" r="17478"/>
          <a:stretch/>
        </p:blipFill>
        <p:spPr>
          <a:xfrm>
            <a:off x="5327531" y="3143264"/>
            <a:ext cx="3361509" cy="30003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33135" t="51717" r="42808"/>
          <a:stretch/>
        </p:blipFill>
        <p:spPr>
          <a:xfrm>
            <a:off x="1675605" y="3768598"/>
            <a:ext cx="2653425" cy="236604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582" y="1810627"/>
            <a:ext cx="2168339" cy="3140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81064" y="306335"/>
            <a:ext cx="6615953" cy="11695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Cette 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Dataset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 est téléchargé depuis 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Kaggle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 . et la taille totale est de 152 Mo. Le jeu de données contient 3 dossiers avec 1951 images de train, 106 images de test et 253 images de validation. Chaque dossier est divisé en quatre classes :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(Fusariose),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Leaf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Curl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Disease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), 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Healthy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 Plant) et 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fr-FR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Healthy</a:t>
            </a:r>
            <a:r>
              <a:rPr lang="fr-FR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altLang="ko-KR" sz="1400" b="1" dirty="0" err="1">
                <a:solidFill>
                  <a:schemeClr val="bg1"/>
                </a:solidFill>
                <a:cs typeface="Arial" pitchFamily="34" charset="0"/>
              </a:rPr>
              <a:t>Leaf</a:t>
            </a: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). </a:t>
            </a:r>
            <a:endParaRPr lang="en-GB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05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 err="1" smtClean="0"/>
              <a:t>Réalisation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93BBFC-2809-46F5-AAE4-063F7DFD89BB}"/>
              </a:ext>
            </a:extLst>
          </p:cNvPr>
          <p:cNvSpPr/>
          <p:nvPr/>
        </p:nvSpPr>
        <p:spPr>
          <a:xfrm rot="20052296">
            <a:off x="3517931" y="5715208"/>
            <a:ext cx="1934308" cy="79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F572D-0AE4-4E63-B958-53B709D56A8C}"/>
              </a:ext>
            </a:extLst>
          </p:cNvPr>
          <p:cNvSpPr/>
          <p:nvPr/>
        </p:nvSpPr>
        <p:spPr>
          <a:xfrm rot="724390">
            <a:off x="5308898" y="5499704"/>
            <a:ext cx="1934308" cy="791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62D61-B80F-4853-B958-090C478B4672}"/>
              </a:ext>
            </a:extLst>
          </p:cNvPr>
          <p:cNvSpPr/>
          <p:nvPr/>
        </p:nvSpPr>
        <p:spPr>
          <a:xfrm rot="20052296">
            <a:off x="7099739" y="5284070"/>
            <a:ext cx="1934308" cy="791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22504-F1B1-4514-B2E1-265DD838694C}"/>
              </a:ext>
            </a:extLst>
          </p:cNvPr>
          <p:cNvSpPr/>
          <p:nvPr/>
        </p:nvSpPr>
        <p:spPr>
          <a:xfrm rot="724390">
            <a:off x="8890706" y="5068566"/>
            <a:ext cx="1934308" cy="7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F4EDF-2461-4A15-9C7B-4FED7BA797D2}"/>
              </a:ext>
            </a:extLst>
          </p:cNvPr>
          <p:cNvSpPr/>
          <p:nvPr/>
        </p:nvSpPr>
        <p:spPr>
          <a:xfrm rot="20052296">
            <a:off x="-98989" y="6146215"/>
            <a:ext cx="1934308" cy="791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44E26-790C-4086-8165-F701F87A0B08}"/>
              </a:ext>
            </a:extLst>
          </p:cNvPr>
          <p:cNvSpPr/>
          <p:nvPr/>
        </p:nvSpPr>
        <p:spPr>
          <a:xfrm rot="724390">
            <a:off x="1691978" y="5930711"/>
            <a:ext cx="1934308" cy="791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868A08-CB37-46D3-B5C7-FAAA3EA98ADB}"/>
              </a:ext>
            </a:extLst>
          </p:cNvPr>
          <p:cNvSpPr/>
          <p:nvPr/>
        </p:nvSpPr>
        <p:spPr>
          <a:xfrm rot="8100000">
            <a:off x="4918205" y="1895039"/>
            <a:ext cx="833000" cy="83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5898C8-B04B-42C8-AF86-D91A287588DF}"/>
              </a:ext>
            </a:extLst>
          </p:cNvPr>
          <p:cNvCxnSpPr>
            <a:cxnSpLocks/>
          </p:cNvCxnSpPr>
          <p:nvPr/>
        </p:nvCxnSpPr>
        <p:spPr>
          <a:xfrm>
            <a:off x="5334705" y="2839596"/>
            <a:ext cx="8276" cy="2016867"/>
          </a:xfrm>
          <a:prstGeom prst="line">
            <a:avLst/>
          </a:prstGeom>
          <a:ln w="1905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840679-3BE0-4D46-A11D-8C055A7F419F}"/>
              </a:ext>
            </a:extLst>
          </p:cNvPr>
          <p:cNvSpPr/>
          <p:nvPr/>
        </p:nvSpPr>
        <p:spPr>
          <a:xfrm rot="8100000">
            <a:off x="6785356" y="2297866"/>
            <a:ext cx="833000" cy="83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D7F86-528A-4C5F-BC24-05BB4CDE157F}"/>
              </a:ext>
            </a:extLst>
          </p:cNvPr>
          <p:cNvCxnSpPr>
            <a:cxnSpLocks/>
          </p:cNvCxnSpPr>
          <p:nvPr/>
        </p:nvCxnSpPr>
        <p:spPr>
          <a:xfrm>
            <a:off x="7201856" y="3242423"/>
            <a:ext cx="8276" cy="2016867"/>
          </a:xfrm>
          <a:prstGeom prst="line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2F2E4F2-7D3C-4CA1-9D6C-D45A35B13EB4}"/>
              </a:ext>
            </a:extLst>
          </p:cNvPr>
          <p:cNvSpPr/>
          <p:nvPr/>
        </p:nvSpPr>
        <p:spPr>
          <a:xfrm rot="8100000">
            <a:off x="8518562" y="1476163"/>
            <a:ext cx="833000" cy="8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DEA32C-B715-4813-BF7C-2E94F7A6BD46}"/>
              </a:ext>
            </a:extLst>
          </p:cNvPr>
          <p:cNvCxnSpPr>
            <a:cxnSpLocks/>
          </p:cNvCxnSpPr>
          <p:nvPr/>
        </p:nvCxnSpPr>
        <p:spPr>
          <a:xfrm>
            <a:off x="8935062" y="2420720"/>
            <a:ext cx="8276" cy="2016867"/>
          </a:xfrm>
          <a:prstGeom prst="line">
            <a:avLst/>
          </a:prstGeom>
          <a:ln w="190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897AF63-D0FE-4B0A-8EDE-81515B2A45A6}"/>
              </a:ext>
            </a:extLst>
          </p:cNvPr>
          <p:cNvSpPr/>
          <p:nvPr/>
        </p:nvSpPr>
        <p:spPr>
          <a:xfrm rot="8100000">
            <a:off x="10356451" y="1856348"/>
            <a:ext cx="833000" cy="8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FF8948-9A11-457C-9AA8-6AEBF85D2FF0}"/>
              </a:ext>
            </a:extLst>
          </p:cNvPr>
          <p:cNvCxnSpPr>
            <a:cxnSpLocks/>
          </p:cNvCxnSpPr>
          <p:nvPr/>
        </p:nvCxnSpPr>
        <p:spPr>
          <a:xfrm>
            <a:off x="10772951" y="2800905"/>
            <a:ext cx="8276" cy="2016867"/>
          </a:xfrm>
          <a:prstGeom prst="line">
            <a:avLst/>
          </a:prstGeom>
          <a:ln w="1905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2925017-DB38-443F-9E4D-C92A0F94631F}"/>
              </a:ext>
            </a:extLst>
          </p:cNvPr>
          <p:cNvSpPr/>
          <p:nvPr/>
        </p:nvSpPr>
        <p:spPr>
          <a:xfrm rot="8100000">
            <a:off x="1323533" y="2297626"/>
            <a:ext cx="833000" cy="83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34FD84-BADC-4FED-963A-D754BF5C9FA3}"/>
              </a:ext>
            </a:extLst>
          </p:cNvPr>
          <p:cNvCxnSpPr>
            <a:cxnSpLocks/>
          </p:cNvCxnSpPr>
          <p:nvPr/>
        </p:nvCxnSpPr>
        <p:spPr>
          <a:xfrm>
            <a:off x="1740033" y="3242183"/>
            <a:ext cx="8276" cy="2016867"/>
          </a:xfrm>
          <a:prstGeom prst="line">
            <a:avLst/>
          </a:prstGeom>
          <a:ln w="190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8F49790-9646-4D99-966C-3A94B3DAC279}"/>
              </a:ext>
            </a:extLst>
          </p:cNvPr>
          <p:cNvSpPr/>
          <p:nvPr/>
        </p:nvSpPr>
        <p:spPr>
          <a:xfrm rot="8100000">
            <a:off x="3188393" y="2718365"/>
            <a:ext cx="833000" cy="83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B0BF8C-7047-42BF-90AE-D05B77933A9F}"/>
              </a:ext>
            </a:extLst>
          </p:cNvPr>
          <p:cNvCxnSpPr>
            <a:cxnSpLocks/>
          </p:cNvCxnSpPr>
          <p:nvPr/>
        </p:nvCxnSpPr>
        <p:spPr>
          <a:xfrm>
            <a:off x="3604893" y="3662922"/>
            <a:ext cx="8276" cy="2016867"/>
          </a:xfrm>
          <a:prstGeom prst="line">
            <a:avLst/>
          </a:prstGeom>
          <a:ln w="190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3429CE-4D98-4A6F-A98F-A928919851E3}"/>
              </a:ext>
            </a:extLst>
          </p:cNvPr>
          <p:cNvSpPr txBox="1"/>
          <p:nvPr/>
        </p:nvSpPr>
        <p:spPr>
          <a:xfrm>
            <a:off x="741704" y="3417061"/>
            <a:ext cx="21076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Appel du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Densenet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avec le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poid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imagenet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A73E0B-5C6B-4CF2-AE1A-0F8C8E87205D}"/>
              </a:ext>
            </a:extLst>
          </p:cNvPr>
          <p:cNvSpPr txBox="1"/>
          <p:nvPr/>
        </p:nvSpPr>
        <p:spPr>
          <a:xfrm>
            <a:off x="2535396" y="3773391"/>
            <a:ext cx="2107662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Initialisation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nouvelles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layers (AVG pooling et  </a:t>
            </a:r>
            <a:r>
              <a:rPr lang="fr-F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Deux Dense </a:t>
            </a:r>
            <a:r>
              <a:rPr lang="fr-FR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layers</a:t>
            </a:r>
            <a:r>
              <a:rPr lang="fr-F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avec Batch Normalisation et dropout pour chacune </a:t>
            </a:r>
            <a:r>
              <a:rPr lang="fr-FR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 </a:t>
            </a:r>
            <a:r>
              <a:rPr lang="fr-F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FC)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0B16F3-BA22-4869-ABB6-32BE4ECCA158}"/>
              </a:ext>
            </a:extLst>
          </p:cNvPr>
          <p:cNvSpPr txBox="1"/>
          <p:nvPr/>
        </p:nvSpPr>
        <p:spPr>
          <a:xfrm>
            <a:off x="7879753" y="2929149"/>
            <a:ext cx="21076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Entrainer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 model sur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notre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Dataset ( Cotton Plant)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FD178-AAD3-4FF9-8856-DBD1684F64CB}"/>
              </a:ext>
            </a:extLst>
          </p:cNvPr>
          <p:cNvSpPr txBox="1"/>
          <p:nvPr/>
        </p:nvSpPr>
        <p:spPr>
          <a:xfrm>
            <a:off x="9715788" y="3574224"/>
            <a:ext cx="210766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Tester le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parametrage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et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évaluation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des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résultats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566EDD-A4AF-40B3-BE44-D786C1C4396A}"/>
              </a:ext>
            </a:extLst>
          </p:cNvPr>
          <p:cNvSpPr txBox="1"/>
          <p:nvPr/>
        </p:nvSpPr>
        <p:spPr>
          <a:xfrm>
            <a:off x="4261770" y="3124313"/>
            <a:ext cx="210766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Remplacer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les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dernieres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8 layers du Densenet121 avec les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nouvelles</a:t>
            </a:r>
            <a:endParaRPr lang="fr-FR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8232D0-D22C-4C26-8BC1-E354E94FB228}"/>
              </a:ext>
            </a:extLst>
          </p:cNvPr>
          <p:cNvSpPr txBox="1"/>
          <p:nvPr/>
        </p:nvSpPr>
        <p:spPr>
          <a:xfrm>
            <a:off x="6146028" y="4083545"/>
            <a:ext cx="21076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Compiler le model avec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l’optimosateur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Frame 17">
            <a:extLst>
              <a:ext uri="{FF2B5EF4-FFF2-40B4-BE49-F238E27FC236}">
                <a16:creationId xmlns:a16="http://schemas.microsoft.com/office/drawing/2014/main" id="{E0C4966E-1281-43C5-BCD4-262CCF74A4BF}"/>
              </a:ext>
            </a:extLst>
          </p:cNvPr>
          <p:cNvSpPr/>
          <p:nvPr/>
        </p:nvSpPr>
        <p:spPr>
          <a:xfrm>
            <a:off x="3421731" y="2937660"/>
            <a:ext cx="366321" cy="3704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1526623" y="2468268"/>
            <a:ext cx="417857" cy="447466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 rot="541496">
            <a:off x="5071710" y="2083158"/>
            <a:ext cx="525990" cy="471663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10526209" y="205957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6" name="Google Shape;12511;p87"/>
          <p:cNvGrpSpPr/>
          <p:nvPr/>
        </p:nvGrpSpPr>
        <p:grpSpPr>
          <a:xfrm>
            <a:off x="8632975" y="1628827"/>
            <a:ext cx="648672" cy="519963"/>
            <a:chOff x="-3852025" y="2764950"/>
            <a:chExt cx="291450" cy="293000"/>
          </a:xfrm>
          <a:solidFill>
            <a:schemeClr val="tx1"/>
          </a:solidFill>
        </p:grpSpPr>
        <p:sp>
          <p:nvSpPr>
            <p:cNvPr id="57" name="Google Shape;12512;p87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13;p87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2523;p87"/>
          <p:cNvGrpSpPr/>
          <p:nvPr/>
        </p:nvGrpSpPr>
        <p:grpSpPr>
          <a:xfrm>
            <a:off x="6868563" y="2406964"/>
            <a:ext cx="648805" cy="585984"/>
            <a:chOff x="-5276050" y="2037975"/>
            <a:chExt cx="292250" cy="292225"/>
          </a:xfrm>
          <a:solidFill>
            <a:schemeClr val="tx1"/>
          </a:solidFill>
        </p:grpSpPr>
        <p:sp>
          <p:nvSpPr>
            <p:cNvPr id="60" name="Google Shape;12524;p87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Google Shape;12525;p87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Google Shape;12526;p87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3" name="ZoneTexte 62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1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4" grpId="0" animBg="1"/>
      <p:bldP spid="32" grpId="0" animBg="1"/>
      <p:bldP spid="35" grpId="0" animBg="1"/>
      <p:bldP spid="38" grpId="0" animBg="1"/>
      <p:bldP spid="41" grpId="0" animBg="1"/>
      <p:bldP spid="44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3200" b="1" dirty="0" err="1" smtClean="0"/>
              <a:t>Réalisation</a:t>
            </a:r>
            <a:r>
              <a:rPr lang="en-US" sz="3200" b="1" dirty="0" smtClean="0"/>
              <a:t>: </a:t>
            </a:r>
            <a:r>
              <a:rPr lang="en-US" sz="3200" b="1" dirty="0" err="1" smtClean="0"/>
              <a:t>Paramétrage</a:t>
            </a:r>
            <a:r>
              <a:rPr lang="en-US" sz="3200" b="1" dirty="0" smtClean="0"/>
              <a:t> et </a:t>
            </a:r>
            <a:r>
              <a:rPr lang="en-US" sz="3200" b="1" dirty="0" err="1" smtClean="0"/>
              <a:t>courbes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d’evaluation</a:t>
            </a:r>
            <a:endParaRPr lang="en-US" sz="3200" b="1" dirty="0"/>
          </a:p>
        </p:txBody>
      </p:sp>
      <p:sp>
        <p:nvSpPr>
          <p:cNvPr id="175" name="Rounded Rectangle 10">
            <a:extLst>
              <a:ext uri="{FF2B5EF4-FFF2-40B4-BE49-F238E27FC236}">
                <a16:creationId xmlns:a16="http://schemas.microsoft.com/office/drawing/2014/main" id="{6CA0E9E4-E45F-4DFA-83CB-2D3E1B71EC33}"/>
              </a:ext>
            </a:extLst>
          </p:cNvPr>
          <p:cNvSpPr/>
          <p:nvPr/>
        </p:nvSpPr>
        <p:spPr>
          <a:xfrm>
            <a:off x="230945" y="1071816"/>
            <a:ext cx="1959969" cy="2272128"/>
          </a:xfrm>
          <a:prstGeom prst="roundRect">
            <a:avLst>
              <a:gd name="adj" fmla="val 7753"/>
            </a:avLst>
          </a:prstGeom>
          <a:solidFill>
            <a:schemeClr val="accent1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7" name="그룹 3">
            <a:extLst>
              <a:ext uri="{FF2B5EF4-FFF2-40B4-BE49-F238E27FC236}">
                <a16:creationId xmlns:a16="http://schemas.microsoft.com/office/drawing/2014/main" id="{672A4C74-35F4-4793-AA78-85FCA1291455}"/>
              </a:ext>
            </a:extLst>
          </p:cNvPr>
          <p:cNvGrpSpPr/>
          <p:nvPr/>
        </p:nvGrpSpPr>
        <p:grpSpPr>
          <a:xfrm>
            <a:off x="433592" y="1255715"/>
            <a:ext cx="1560762" cy="1899282"/>
            <a:chOff x="1134630" y="3808919"/>
            <a:chExt cx="1668843" cy="19211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27287F7-C55B-4DD8-B7E3-B40475D98581}"/>
                </a:ext>
              </a:extLst>
            </p:cNvPr>
            <p:cNvSpPr txBox="1"/>
            <p:nvPr/>
          </p:nvSpPr>
          <p:spPr>
            <a:xfrm>
              <a:off x="1139162" y="4160383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Une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seule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dense layer  avec Batch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Normalisation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et dropout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avance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Batch Size : 64 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Epochs : 5</a:t>
              </a:r>
            </a:p>
            <a:p>
              <a:pPr algn="ctr"/>
              <a:r>
                <a:rPr lang="en-GB" sz="1200" b="1" u="sng" spc="-5" dirty="0">
                  <a:solidFill>
                    <a:schemeClr val="bg1"/>
                  </a:solidFill>
                  <a:latin typeface="Georgia" panose="02040502050405020303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loss: 0.2838 - accuracy: 0.9057</a:t>
              </a:r>
              <a:endParaRPr lang="ko-KR" altLang="en-US" sz="1200" b="1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5238083-3471-47AB-8122-E0B4C1F9A239}"/>
                </a:ext>
              </a:extLst>
            </p:cNvPr>
            <p:cNvSpPr txBox="1"/>
            <p:nvPr/>
          </p:nvSpPr>
          <p:spPr>
            <a:xfrm>
              <a:off x="1134630" y="3808919"/>
              <a:ext cx="166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Test 1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4" name="Rounded Rectangle 105">
            <a:extLst>
              <a:ext uri="{FF2B5EF4-FFF2-40B4-BE49-F238E27FC236}">
                <a16:creationId xmlns:a16="http://schemas.microsoft.com/office/drawing/2014/main" id="{0AC14DA2-3A8A-42D3-94C8-90DAD25371B4}"/>
              </a:ext>
            </a:extLst>
          </p:cNvPr>
          <p:cNvSpPr/>
          <p:nvPr/>
        </p:nvSpPr>
        <p:spPr>
          <a:xfrm>
            <a:off x="2559669" y="1058367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2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6" name="그룹 4">
            <a:extLst>
              <a:ext uri="{FF2B5EF4-FFF2-40B4-BE49-F238E27FC236}">
                <a16:creationId xmlns:a16="http://schemas.microsoft.com/office/drawing/2014/main" id="{1C7D9E7B-60F6-403E-8360-BB61B883E9A4}"/>
              </a:ext>
            </a:extLst>
          </p:cNvPr>
          <p:cNvGrpSpPr/>
          <p:nvPr/>
        </p:nvGrpSpPr>
        <p:grpSpPr>
          <a:xfrm>
            <a:off x="2762315" y="1242266"/>
            <a:ext cx="1668843" cy="1921124"/>
            <a:chOff x="3920161" y="3808919"/>
            <a:chExt cx="1668843" cy="192112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803087E-8634-48C3-97F8-00BED51BC10F}"/>
                </a:ext>
              </a:extLst>
            </p:cNvPr>
            <p:cNvSpPr txBox="1"/>
            <p:nvPr/>
          </p:nvSpPr>
          <p:spPr>
            <a:xfrm>
              <a:off x="3924693" y="4160383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Deux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dense layers  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avec Batch </a:t>
              </a:r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Normalisation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et dropout </a:t>
              </a:r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avance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Batch Size : 64 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Epochs 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5</a:t>
              </a:r>
            </a:p>
            <a:p>
              <a:pPr algn="ctr"/>
              <a:r>
                <a:rPr lang="en-US" altLang="ko-KR" sz="1200" b="1" u="sng" dirty="0" smtClean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loss</a:t>
              </a:r>
              <a:r>
                <a:rPr lang="en-US" altLang="ko-KR" sz="1200" b="1" u="sng" dirty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: 0.1713 - accuracy: 0.9623</a:t>
              </a:r>
              <a:endParaRPr lang="en-US" altLang="ko-KR" sz="1200" b="1" u="sng" dirty="0">
                <a:solidFill>
                  <a:schemeClr val="bg1"/>
                </a:solidFill>
                <a:latin typeface="Georgia" panose="02040502050405020303" pitchFamily="18" charset="0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6D0D82C-18A8-4470-AD83-E26395B47762}"/>
                </a:ext>
              </a:extLst>
            </p:cNvPr>
            <p:cNvSpPr txBox="1"/>
            <p:nvPr/>
          </p:nvSpPr>
          <p:spPr>
            <a:xfrm>
              <a:off x="3920161" y="3808919"/>
              <a:ext cx="166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Test 2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3" name="Rounded Rectangle 142">
            <a:extLst>
              <a:ext uri="{FF2B5EF4-FFF2-40B4-BE49-F238E27FC236}">
                <a16:creationId xmlns:a16="http://schemas.microsoft.com/office/drawing/2014/main" id="{2D90656B-6951-42C2-866E-1B7F2CFF82DD}"/>
              </a:ext>
            </a:extLst>
          </p:cNvPr>
          <p:cNvSpPr/>
          <p:nvPr/>
        </p:nvSpPr>
        <p:spPr>
          <a:xfrm>
            <a:off x="5078164" y="1058367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3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5" name="그룹 5">
            <a:extLst>
              <a:ext uri="{FF2B5EF4-FFF2-40B4-BE49-F238E27FC236}">
                <a16:creationId xmlns:a16="http://schemas.microsoft.com/office/drawing/2014/main" id="{C9C846B5-D7DA-4716-8216-1690AC335135}"/>
              </a:ext>
            </a:extLst>
          </p:cNvPr>
          <p:cNvGrpSpPr/>
          <p:nvPr/>
        </p:nvGrpSpPr>
        <p:grpSpPr>
          <a:xfrm>
            <a:off x="5280810" y="1268309"/>
            <a:ext cx="1668843" cy="1551792"/>
            <a:chOff x="6705692" y="3808919"/>
            <a:chExt cx="1668843" cy="1551792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935226D-29AE-4EB9-AEDB-153E72F3E53B}"/>
                </a:ext>
              </a:extLst>
            </p:cNvPr>
            <p:cNvSpPr txBox="1"/>
            <p:nvPr/>
          </p:nvSpPr>
          <p:spPr>
            <a:xfrm>
              <a:off x="6710224" y="4160382"/>
              <a:ext cx="1664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On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garde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les 2 Dense  Layers  avec </a:t>
              </a:r>
              <a:endPara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Batch Size 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32 </a:t>
              </a:r>
              <a:endPara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Epochs 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5</a:t>
              </a:r>
            </a:p>
            <a:p>
              <a:pPr algn="ctr"/>
              <a:r>
                <a:rPr lang="en-GB" altLang="ko-KR" sz="1200" b="1" u="sng" dirty="0" smtClean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loss</a:t>
              </a:r>
              <a:r>
                <a:rPr lang="en-GB" altLang="ko-KR" sz="1200" b="1" u="sng" dirty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: 0.0927 - accuracy: 0.9623</a:t>
              </a:r>
              <a:endParaRPr lang="en-US" altLang="ko-KR" sz="1200" b="1" u="sng" dirty="0">
                <a:solidFill>
                  <a:schemeClr val="bg1"/>
                </a:solidFill>
                <a:latin typeface="Georgia" panose="02040502050405020303" pitchFamily="18" charset="0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793235B-EE9B-4516-9DC4-F6A2BBD96712}"/>
                </a:ext>
              </a:extLst>
            </p:cNvPr>
            <p:cNvSpPr txBox="1"/>
            <p:nvPr/>
          </p:nvSpPr>
          <p:spPr>
            <a:xfrm>
              <a:off x="6705692" y="3808919"/>
              <a:ext cx="166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Test 3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2" name="Rounded Rectangle 152">
            <a:extLst>
              <a:ext uri="{FF2B5EF4-FFF2-40B4-BE49-F238E27FC236}">
                <a16:creationId xmlns:a16="http://schemas.microsoft.com/office/drawing/2014/main" id="{C3F6DFEF-A095-41D1-A6EF-3085959269FF}"/>
              </a:ext>
            </a:extLst>
          </p:cNvPr>
          <p:cNvSpPr/>
          <p:nvPr/>
        </p:nvSpPr>
        <p:spPr>
          <a:xfrm>
            <a:off x="7379701" y="1103815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4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4" name="그룹 6">
            <a:extLst>
              <a:ext uri="{FF2B5EF4-FFF2-40B4-BE49-F238E27FC236}">
                <a16:creationId xmlns:a16="http://schemas.microsoft.com/office/drawing/2014/main" id="{807B675E-BD5E-468D-A65D-81478833DFCF}"/>
              </a:ext>
            </a:extLst>
          </p:cNvPr>
          <p:cNvGrpSpPr/>
          <p:nvPr/>
        </p:nvGrpSpPr>
        <p:grpSpPr>
          <a:xfrm>
            <a:off x="7582347" y="1287714"/>
            <a:ext cx="1668843" cy="1551792"/>
            <a:chOff x="9491222" y="3808919"/>
            <a:chExt cx="1668843" cy="1551792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DD4CDB3-99B4-434C-953C-0166E802DD95}"/>
                </a:ext>
              </a:extLst>
            </p:cNvPr>
            <p:cNvSpPr txBox="1"/>
            <p:nvPr/>
          </p:nvSpPr>
          <p:spPr>
            <a:xfrm>
              <a:off x="9495754" y="4160382"/>
              <a:ext cx="1664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On </a:t>
              </a:r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garde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les 2 Dense  Layers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Batch Size 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32 </a:t>
              </a:r>
              <a:endPara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Epochs 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10</a:t>
              </a:r>
              <a:endPara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GB" altLang="ko-KR" sz="1200" b="1" u="sng" dirty="0" smtClean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loss</a:t>
              </a:r>
              <a:r>
                <a:rPr lang="en-GB" altLang="ko-KR" sz="1200" b="1" u="sng" dirty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: 0.0830 - accuracy: 0.9623</a:t>
              </a:r>
              <a:endParaRPr lang="en-US" altLang="ko-KR" sz="1200" b="1" u="sng" dirty="0">
                <a:solidFill>
                  <a:schemeClr val="bg1"/>
                </a:solidFill>
                <a:latin typeface="Georgia" panose="02040502050405020303" pitchFamily="18" charset="0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D10E9F8-E96F-41AE-8F34-CE28B1679E01}"/>
                </a:ext>
              </a:extLst>
            </p:cNvPr>
            <p:cNvSpPr txBox="1"/>
            <p:nvPr/>
          </p:nvSpPr>
          <p:spPr>
            <a:xfrm>
              <a:off x="9491222" y="3808919"/>
              <a:ext cx="1666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Test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Rounded Rectangle 105">
            <a:extLst>
              <a:ext uri="{FF2B5EF4-FFF2-40B4-BE49-F238E27FC236}">
                <a16:creationId xmlns:a16="http://schemas.microsoft.com/office/drawing/2014/main" id="{0AC14DA2-3A8A-42D3-94C8-90DAD25371B4}"/>
              </a:ext>
            </a:extLst>
          </p:cNvPr>
          <p:cNvSpPr/>
          <p:nvPr/>
        </p:nvSpPr>
        <p:spPr>
          <a:xfrm>
            <a:off x="9822591" y="1103815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2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4" name="그룹 4">
            <a:extLst>
              <a:ext uri="{FF2B5EF4-FFF2-40B4-BE49-F238E27FC236}">
                <a16:creationId xmlns:a16="http://schemas.microsoft.com/office/drawing/2014/main" id="{1C7D9E7B-60F6-403E-8360-BB61B883E9A4}"/>
              </a:ext>
            </a:extLst>
          </p:cNvPr>
          <p:cNvGrpSpPr/>
          <p:nvPr/>
        </p:nvGrpSpPr>
        <p:grpSpPr>
          <a:xfrm>
            <a:off x="10025237" y="1287714"/>
            <a:ext cx="1668843" cy="1551793"/>
            <a:chOff x="3920161" y="3808919"/>
            <a:chExt cx="1668843" cy="1551793"/>
          </a:xfrm>
        </p:grpSpPr>
        <p:sp>
          <p:nvSpPr>
            <p:cNvPr id="45" name="TextBox 186">
              <a:extLst>
                <a:ext uri="{FF2B5EF4-FFF2-40B4-BE49-F238E27FC236}">
                  <a16:creationId xmlns:a16="http://schemas.microsoft.com/office/drawing/2014/main" id="{7803087E-8634-48C3-97F8-00BED51BC10F}"/>
                </a:ext>
              </a:extLst>
            </p:cNvPr>
            <p:cNvSpPr txBox="1"/>
            <p:nvPr/>
          </p:nvSpPr>
          <p:spPr>
            <a:xfrm>
              <a:off x="3924693" y="4160383"/>
              <a:ext cx="1664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On </a:t>
              </a:r>
              <a:r>
                <a:rPr lang="en-US" altLang="ko-KR" sz="1200" b="1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garde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les 2 Dense  Layers  avec 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Batch Size : 32 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Epochs </a:t>
              </a:r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: </a:t>
              </a:r>
              <a:r>
                <a:rPr lang="en-US" altLang="ko-KR" sz="12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20</a:t>
              </a:r>
            </a:p>
            <a:p>
              <a:pPr algn="ctr"/>
              <a:r>
                <a:rPr lang="en-US" altLang="ko-KR" sz="1200" b="1" u="sng" dirty="0" smtClean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loss</a:t>
              </a:r>
              <a:r>
                <a:rPr lang="en-US" altLang="ko-KR" sz="1200" b="1" u="sng" dirty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: 0.0946 - accuracy: 0.9623</a:t>
              </a:r>
            </a:p>
          </p:txBody>
        </p:sp>
        <p:sp>
          <p:nvSpPr>
            <p:cNvPr id="46" name="TextBox 187">
              <a:extLst>
                <a:ext uri="{FF2B5EF4-FFF2-40B4-BE49-F238E27FC236}">
                  <a16:creationId xmlns:a16="http://schemas.microsoft.com/office/drawing/2014/main" id="{36D0D82C-18A8-4470-AD83-E26395B47762}"/>
                </a:ext>
              </a:extLst>
            </p:cNvPr>
            <p:cNvSpPr txBox="1"/>
            <p:nvPr/>
          </p:nvSpPr>
          <p:spPr>
            <a:xfrm>
              <a:off x="3920161" y="3808919"/>
              <a:ext cx="166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Test 5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7" name="Image 4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0" t="3857" r="25892" b="2946"/>
          <a:stretch/>
        </p:blipFill>
        <p:spPr>
          <a:xfrm>
            <a:off x="57525" y="3433217"/>
            <a:ext cx="2306808" cy="3233322"/>
          </a:xfrm>
          <a:prstGeom prst="rect">
            <a:avLst/>
          </a:prstGeom>
        </p:spPr>
      </p:pic>
      <p:pic>
        <p:nvPicPr>
          <p:cNvPr id="48" name="Image 47"/>
          <p:cNvPicPr/>
          <p:nvPr/>
        </p:nvPicPr>
        <p:blipFill rotWithShape="1">
          <a:blip r:embed="rId3"/>
          <a:srcRect l="12909" t="1704" r="18153" b="2676"/>
          <a:stretch/>
        </p:blipFill>
        <p:spPr>
          <a:xfrm>
            <a:off x="2439610" y="3559536"/>
            <a:ext cx="2324847" cy="3019424"/>
          </a:xfrm>
          <a:prstGeom prst="rect">
            <a:avLst/>
          </a:prstGeom>
        </p:spPr>
      </p:pic>
      <p:pic>
        <p:nvPicPr>
          <p:cNvPr id="49" name="Image 48"/>
          <p:cNvPicPr/>
          <p:nvPr/>
        </p:nvPicPr>
        <p:blipFill rotWithShape="1">
          <a:blip r:embed="rId4"/>
          <a:srcRect l="10889" t="1839" r="11765" b="2281"/>
          <a:stretch/>
        </p:blipFill>
        <p:spPr>
          <a:xfrm>
            <a:off x="4860670" y="3600167"/>
            <a:ext cx="2213887" cy="3009177"/>
          </a:xfrm>
          <a:prstGeom prst="rect">
            <a:avLst/>
          </a:prstGeom>
        </p:spPr>
      </p:pic>
      <p:pic>
        <p:nvPicPr>
          <p:cNvPr id="50" name="Image 49"/>
          <p:cNvPicPr/>
          <p:nvPr/>
        </p:nvPicPr>
        <p:blipFill rotWithShape="1">
          <a:blip r:embed="rId5"/>
          <a:srcRect l="12101" t="2744" r="11967" b="2655"/>
          <a:stretch/>
        </p:blipFill>
        <p:spPr>
          <a:xfrm>
            <a:off x="7170770" y="3538646"/>
            <a:ext cx="2496337" cy="3022464"/>
          </a:xfrm>
          <a:prstGeom prst="rect">
            <a:avLst/>
          </a:prstGeom>
        </p:spPr>
      </p:pic>
      <p:pic>
        <p:nvPicPr>
          <p:cNvPr id="51" name="Image 50"/>
          <p:cNvPicPr/>
          <p:nvPr/>
        </p:nvPicPr>
        <p:blipFill rotWithShape="1">
          <a:blip r:embed="rId6"/>
          <a:srcRect l="9134" t="1552" r="4467" b="1638"/>
          <a:stretch/>
        </p:blipFill>
        <p:spPr>
          <a:xfrm>
            <a:off x="9726369" y="3538646"/>
            <a:ext cx="2387842" cy="3090441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11626761" y="6488668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5" grpId="0" animBg="1"/>
      <p:bldP spid="184" grpId="0" animBg="1"/>
      <p:bldP spid="193" grpId="0" animBg="1"/>
      <p:bldP spid="20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verfitting and Underfitting represented using model error vs complex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16"/>
          <a:stretch/>
        </p:blipFill>
        <p:spPr bwMode="auto">
          <a:xfrm>
            <a:off x="2997927" y="1668555"/>
            <a:ext cx="5663154" cy="28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97927" y="45708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Source: Data </a:t>
            </a:r>
            <a:r>
              <a:rPr lang="en-GB" sz="1400" dirty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Data, Data Science, Machine Learning, AI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52401" y="79121"/>
            <a:ext cx="5151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Environement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9905C-B298-451E-BB45-9DDA9B12EFBA}"/>
              </a:ext>
            </a:extLst>
          </p:cNvPr>
          <p:cNvGrpSpPr/>
          <p:nvPr/>
        </p:nvGrpSpPr>
        <p:grpSpPr>
          <a:xfrm>
            <a:off x="5022286" y="721425"/>
            <a:ext cx="6432020" cy="4638950"/>
            <a:chOff x="952848" y="1009620"/>
            <a:chExt cx="6432020" cy="46389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517A05-DD79-47D3-8590-C2F935488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0071" y="4917050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9003E6-D5FA-493C-922E-2ACBE88C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3846604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FDFA9-41E7-4D74-82AC-05168E328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1975683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377" y="1009620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1031377" y="1201713"/>
              <a:ext cx="70338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 smtClean="0">
                  <a:cs typeface="Arial" pitchFamily="34" charset="0"/>
                </a:rPr>
                <a:t>1.1.4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1919076" y="1201713"/>
              <a:ext cx="54657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Flask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9449-3585-4495-9802-D20D1D4680D3}"/>
                </a:ext>
              </a:extLst>
            </p:cNvPr>
            <p:cNvSpPr txBox="1"/>
            <p:nvPr/>
          </p:nvSpPr>
          <p:spPr>
            <a:xfrm>
              <a:off x="1058633" y="2183164"/>
              <a:ext cx="67700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2.4.3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1927F0-7EFB-4EFB-9935-45442B0E7CE4}"/>
                </a:ext>
              </a:extLst>
            </p:cNvPr>
            <p:cNvSpPr txBox="1"/>
            <p:nvPr/>
          </p:nvSpPr>
          <p:spPr>
            <a:xfrm>
              <a:off x="1919076" y="2167776"/>
              <a:ext cx="54657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Keras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026E0C-B9D3-4EF7-B6A5-F2B23BDB6CC1}"/>
                </a:ext>
              </a:extLst>
            </p:cNvPr>
            <p:cNvSpPr txBox="1"/>
            <p:nvPr/>
          </p:nvSpPr>
          <p:spPr>
            <a:xfrm>
              <a:off x="952848" y="4069474"/>
              <a:ext cx="86044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1.18.5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F56A36-B029-437D-A868-2A9AA05B4F40}"/>
                </a:ext>
              </a:extLst>
            </p:cNvPr>
            <p:cNvSpPr txBox="1"/>
            <p:nvPr/>
          </p:nvSpPr>
          <p:spPr>
            <a:xfrm>
              <a:off x="1919076" y="4038697"/>
              <a:ext cx="54657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Numpy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2C5B-7205-46F3-92B5-65642B73F356}"/>
                </a:ext>
              </a:extLst>
            </p:cNvPr>
            <p:cNvSpPr txBox="1"/>
            <p:nvPr/>
          </p:nvSpPr>
          <p:spPr>
            <a:xfrm>
              <a:off x="1030071" y="5133311"/>
              <a:ext cx="67700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2.3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1F88B-33E0-4198-9CB9-790067FEB643}"/>
                </a:ext>
              </a:extLst>
            </p:cNvPr>
            <p:cNvSpPr txBox="1"/>
            <p:nvPr/>
          </p:nvSpPr>
          <p:spPr>
            <a:xfrm>
              <a:off x="1917770" y="5109143"/>
              <a:ext cx="54657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TensorFlow</a:t>
              </a:r>
              <a:r>
                <a:rPr lang="en-GB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8614723" y="1271239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8641979" y="1350503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altLang="ko-KR" sz="3200" b="1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9502422" y="1463332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Google </a:t>
            </a:r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Colab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8614723" y="2890604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8641979" y="296986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9502422" y="3082697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VS Code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8614723" y="4615531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8641979" y="4694795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3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9502422" y="4807624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AWS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16EFDFA9-41E7-4D74-82AC-05168E3280FB}"/>
              </a:ext>
            </a:extLst>
          </p:cNvPr>
          <p:cNvSpPr>
            <a:spLocks noChangeAspect="1"/>
          </p:cNvSpPr>
          <p:nvPr/>
        </p:nvSpPr>
        <p:spPr>
          <a:xfrm>
            <a:off x="5099509" y="2675140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FDF9449-3585-4495-9802-D20D1D4680D3}"/>
              </a:ext>
            </a:extLst>
          </p:cNvPr>
          <p:cNvSpPr txBox="1"/>
          <p:nvPr/>
        </p:nvSpPr>
        <p:spPr>
          <a:xfrm>
            <a:off x="5126765" y="2882621"/>
            <a:ext cx="67700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 smtClean="0">
                <a:cs typeface="Arial" pitchFamily="34" charset="0"/>
              </a:rPr>
              <a:t>1.4.1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61927F0-7EFB-4EFB-9935-45442B0E7CE4}"/>
              </a:ext>
            </a:extLst>
          </p:cNvPr>
          <p:cNvSpPr txBox="1"/>
          <p:nvPr/>
        </p:nvSpPr>
        <p:spPr>
          <a:xfrm>
            <a:off x="5987208" y="2867233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Scipy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Oval 4">
            <a:extLst>
              <a:ext uri="{FF2B5EF4-FFF2-40B4-BE49-F238E27FC236}">
                <a16:creationId xmlns:a16="http://schemas.microsoft.com/office/drawing/2014/main" id="{C7517A05-DD79-47D3-8590-C2F935488FCB}"/>
              </a:ext>
            </a:extLst>
          </p:cNvPr>
          <p:cNvSpPr>
            <a:spLocks noChangeAspect="1"/>
          </p:cNvSpPr>
          <p:nvPr/>
        </p:nvSpPr>
        <p:spPr>
          <a:xfrm>
            <a:off x="5088684" y="5632378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587C2C5B-7205-46F3-92B5-65642B73F356}"/>
              </a:ext>
            </a:extLst>
          </p:cNvPr>
          <p:cNvSpPr txBox="1"/>
          <p:nvPr/>
        </p:nvSpPr>
        <p:spPr>
          <a:xfrm>
            <a:off x="5088684" y="5848639"/>
            <a:ext cx="67700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 smtClean="0">
                <a:cs typeface="Arial" pitchFamily="34" charset="0"/>
              </a:rPr>
              <a:t>3.5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E101F88B-33E0-4198-9CB9-790067FEB643}"/>
              </a:ext>
            </a:extLst>
          </p:cNvPr>
          <p:cNvSpPr txBox="1"/>
          <p:nvPr/>
        </p:nvSpPr>
        <p:spPr>
          <a:xfrm>
            <a:off x="5976383" y="5824471"/>
            <a:ext cx="54657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Matplotlib</a:t>
            </a:r>
            <a:r>
              <a:rPr lang="en-GB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1556276" y="6394713"/>
            <a:ext cx="53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2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  <p:bldP spid="37" grpId="0"/>
      <p:bldP spid="25" grpId="0" animBg="1"/>
      <p:bldP spid="27" grpId="0"/>
      <p:bldP spid="28" grpId="0"/>
      <p:bldP spid="38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573</Words>
  <Application>Microsoft Office PowerPoint</Application>
  <PresentationFormat>Grand écran</PresentationFormat>
  <Paragraphs>107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맑은 고딕</vt:lpstr>
      <vt:lpstr>Arial</vt:lpstr>
      <vt:lpstr>Arial Unicode MS</vt:lpstr>
      <vt:lpstr>Calibri</vt:lpstr>
      <vt:lpstr>FZShuTi</vt:lpstr>
      <vt:lpstr>Georgia</vt:lpstr>
      <vt:lpstr>Times New Roman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souha</cp:lastModifiedBy>
  <cp:revision>115</cp:revision>
  <dcterms:created xsi:type="dcterms:W3CDTF">2020-01-20T05:08:25Z</dcterms:created>
  <dcterms:modified xsi:type="dcterms:W3CDTF">2022-04-17T22:27:37Z</dcterms:modified>
</cp:coreProperties>
</file>